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2" r:id="rId3"/>
    <p:sldId id="274" r:id="rId4"/>
    <p:sldId id="275" r:id="rId5"/>
    <p:sldId id="267" r:id="rId6"/>
    <p:sldId id="271" r:id="rId7"/>
    <p:sldId id="268" r:id="rId8"/>
    <p:sldId id="273" r:id="rId9"/>
    <p:sldId id="270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9" autoAdjust="0"/>
    <p:restoredTop sz="94706" autoAdjust="0"/>
  </p:normalViewPr>
  <p:slideViewPr>
    <p:cSldViewPr snapToObjects="1">
      <p:cViewPr varScale="1">
        <p:scale>
          <a:sx n="70" d="100"/>
          <a:sy n="70" d="100"/>
        </p:scale>
        <p:origin x="10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655E-3115-7C42-827D-17BC336D0BB4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2989B-F806-A248-8A7E-0E866F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2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21E59-AF1D-7444-AC33-A7AD68BF5C9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51B4-E982-9242-828B-7981763AC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4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5334000" y="62484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 COLLEGE OF LAW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85000"/>
                </a:schemeClr>
              </a:solidFill>
              <a:effectLst/>
              <a:uLnTx/>
              <a:uFillTx/>
              <a:latin typeface="+mj-lt"/>
              <a:ea typeface="+mn-ea"/>
              <a:cs typeface="Times New Roman (Body)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 cap="all">
          <a:solidFill>
            <a:srgbClr val="2540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25406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25406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25406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pPr algn="ctr"/>
            <a:r>
              <a:rPr lang="en-US" dirty="0" smtClean="0"/>
              <a:t>West Virginia Welcomes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Uniform Bar </a:t>
            </a:r>
            <a:r>
              <a:rPr lang="en-US" b="1" dirty="0" smtClean="0"/>
              <a:t>exam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7185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4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 transfer score: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97362"/>
          </a:xfrm>
        </p:spPr>
        <p:txBody>
          <a:bodyPr/>
          <a:lstStyle/>
          <a:p>
            <a:r>
              <a:rPr lang="en-US" dirty="0" smtClean="0"/>
              <a:t>Complete </a:t>
            </a:r>
            <a:r>
              <a:rPr lang="en-US" dirty="0" smtClean="0"/>
              <a:t>application </a:t>
            </a:r>
            <a:r>
              <a:rPr lang="en-US" dirty="0" smtClean="0"/>
              <a:t>forms and pay fees to new jurisdiction</a:t>
            </a:r>
          </a:p>
          <a:p>
            <a:r>
              <a:rPr lang="en-US" dirty="0" smtClean="0"/>
              <a:t>Request official UBE transcript to be sent to new </a:t>
            </a:r>
            <a:r>
              <a:rPr lang="en-US" dirty="0" smtClean="0"/>
              <a:t>jurisdiction (pay another fee)</a:t>
            </a:r>
            <a:endParaRPr lang="en-US" dirty="0" smtClean="0"/>
          </a:p>
          <a:p>
            <a:r>
              <a:rPr lang="en-US" dirty="0" smtClean="0"/>
              <a:t>Pass Character &amp; Fitness and other admission requirements (pro bono,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Complete jurisdiction-specific component(s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8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Jurisdiction-specific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916362"/>
          </a:xfrm>
        </p:spPr>
        <p:txBody>
          <a:bodyPr/>
          <a:lstStyle/>
          <a:p>
            <a:r>
              <a:rPr lang="en-US" dirty="0" smtClean="0"/>
              <a:t>Some jurisdictions require a course, test, or both, </a:t>
            </a:r>
            <a:r>
              <a:rPr lang="en-US" i="1" dirty="0" smtClean="0"/>
              <a:t>separate</a:t>
            </a:r>
            <a:r>
              <a:rPr lang="en-US" dirty="0" smtClean="0"/>
              <a:t> from the UBE</a:t>
            </a:r>
          </a:p>
          <a:p>
            <a:r>
              <a:rPr lang="en-US" dirty="0" smtClean="0"/>
              <a:t>This is to ensure candidates understand jurisdiction-specific law</a:t>
            </a:r>
          </a:p>
          <a:p>
            <a:r>
              <a:rPr lang="en-US" dirty="0" smtClean="0"/>
              <a:t>Jurisdictions can require completion before admission or within a prescribed time after admission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Jurisdictions with additional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Pre-admission “live” course</a:t>
            </a:r>
            <a:r>
              <a:rPr lang="en-US" dirty="0" smtClean="0"/>
              <a:t>: MT, NM</a:t>
            </a:r>
          </a:p>
          <a:p>
            <a:r>
              <a:rPr lang="en-US" u="sng" dirty="0" smtClean="0"/>
              <a:t>Pre-admission online course</a:t>
            </a:r>
            <a:r>
              <a:rPr lang="en-US" dirty="0" smtClean="0"/>
              <a:t>: AL, AZ, NY, SC, VI</a:t>
            </a:r>
          </a:p>
          <a:p>
            <a:r>
              <a:rPr lang="en-US" u="sng" dirty="0" smtClean="0"/>
              <a:t>Pre-admission online open-book multiple choice test</a:t>
            </a:r>
            <a:r>
              <a:rPr lang="en-US" dirty="0" smtClean="0"/>
              <a:t>: MO, NY, WA</a:t>
            </a:r>
          </a:p>
          <a:p>
            <a:r>
              <a:rPr lang="en-US" u="sng" dirty="0" smtClean="0"/>
              <a:t>Post-admission requirements:</a:t>
            </a:r>
            <a:r>
              <a:rPr lang="en-US" dirty="0" smtClean="0"/>
              <a:t> DC, ID, NH, NJ, OR, UT, VT, WV, WY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8120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algn="ctr"/>
            <a:r>
              <a:rPr lang="en-US" b="1" dirty="0" smtClean="0"/>
              <a:t>What is 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• Same test in every </a:t>
            </a:r>
            <a:r>
              <a:rPr lang="en-US" dirty="0" smtClean="0"/>
              <a:t>jurisdiction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• Administered at the same </a:t>
            </a:r>
            <a:r>
              <a:rPr lang="en-US" dirty="0" smtClean="0"/>
              <a:t>time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• Scored </a:t>
            </a:r>
            <a:r>
              <a:rPr lang="en-US" dirty="0" smtClean="0"/>
              <a:t>uniformly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• Creates a portable </a:t>
            </a:r>
            <a:r>
              <a:rPr lang="en-US" b="1" dirty="0" smtClean="0"/>
              <a:t>score</a:t>
            </a:r>
            <a:r>
              <a:rPr lang="en-US" dirty="0"/>
              <a:t> </a:t>
            </a:r>
            <a:r>
              <a:rPr lang="en-US" dirty="0" smtClean="0"/>
              <a:t>- not a portable </a:t>
            </a:r>
            <a:r>
              <a:rPr lang="en-US" b="1" dirty="0" smtClean="0"/>
              <a:t>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33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UBE test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76380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915306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1599401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95795614"/>
                    </a:ext>
                  </a:extLst>
                </a:gridCol>
              </a:tblGrid>
              <a:tr h="38862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Multistate Performance</a:t>
                      </a:r>
                      <a:r>
                        <a:rPr lang="en-US" u="sng" baseline="0" dirty="0" smtClean="0"/>
                        <a:t> Test (MPT)</a:t>
                      </a:r>
                    </a:p>
                    <a:p>
                      <a:pPr algn="ctr"/>
                      <a:endParaRPr lang="en-US" u="sng" baseline="0" dirty="0" smtClean="0"/>
                    </a:p>
                    <a:p>
                      <a:pPr algn="l"/>
                      <a:r>
                        <a:rPr lang="en-US" b="0" u="none" baseline="0" dirty="0" smtClean="0"/>
                        <a:t>Two 90-minute items 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(3 hours)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0" u="none" baseline="0" dirty="0" smtClean="0"/>
                        <a:t>Simulated case files presented , with a call for candidates to demonstrate fundamental lawyering skills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 Multistate Essay Exam (MEE)</a:t>
                      </a:r>
                    </a:p>
                    <a:p>
                      <a:pPr algn="ctr"/>
                      <a:endParaRPr lang="en-US" b="1" u="sng" dirty="0" smtClean="0"/>
                    </a:p>
                    <a:p>
                      <a:pPr algn="l"/>
                      <a:r>
                        <a:rPr lang="en-US" b="0" u="none" dirty="0" smtClean="0"/>
                        <a:t>Six 30-minute essay questions (3 hours)</a:t>
                      </a:r>
                    </a:p>
                    <a:p>
                      <a:pPr algn="l"/>
                      <a:endParaRPr lang="en-US" b="0" u="none" dirty="0" smtClean="0"/>
                    </a:p>
                    <a:p>
                      <a:pPr algn="l"/>
                      <a:r>
                        <a:rPr lang="en-US" b="0" u="none" dirty="0" smtClean="0"/>
                        <a:t>Subjects: Contracts, </a:t>
                      </a:r>
                      <a:r>
                        <a:rPr lang="en-US" b="0" u="none" dirty="0" smtClean="0"/>
                        <a:t>Constitutional </a:t>
                      </a:r>
                      <a:r>
                        <a:rPr lang="en-US" b="0" u="none" dirty="0" smtClean="0"/>
                        <a:t>Law, </a:t>
                      </a:r>
                      <a:r>
                        <a:rPr lang="en-US" b="0" u="none" dirty="0" smtClean="0"/>
                        <a:t>Criminal </a:t>
                      </a:r>
                      <a:r>
                        <a:rPr lang="en-US" b="0" u="none" dirty="0" smtClean="0"/>
                        <a:t>Law &amp; Procedure, Evidence, Real Property, Torts, </a:t>
                      </a:r>
                      <a:r>
                        <a:rPr lang="en-US" b="0" u="none" dirty="0" smtClean="0"/>
                        <a:t>Civil </a:t>
                      </a:r>
                      <a:r>
                        <a:rPr lang="en-US" b="0" u="none" dirty="0" smtClean="0"/>
                        <a:t>Pro, Bus Associations, Conflicts, Family,</a:t>
                      </a:r>
                      <a:r>
                        <a:rPr lang="en-US" b="0" u="none" baseline="0" dirty="0" smtClean="0"/>
                        <a:t> Secured Transactions, Trusts &amp; Estates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Multistate Bar Exam (MBE)</a:t>
                      </a:r>
                    </a:p>
                    <a:p>
                      <a:pPr algn="ctr"/>
                      <a:endParaRPr lang="en-US" u="sng" dirty="0" smtClean="0"/>
                    </a:p>
                    <a:p>
                      <a:pPr algn="l"/>
                      <a:r>
                        <a:rPr lang="en-US" b="0" u="none" dirty="0" smtClean="0"/>
                        <a:t>200 Multiple</a:t>
                      </a:r>
                      <a:r>
                        <a:rPr lang="en-US" b="0" u="none" baseline="0" dirty="0" smtClean="0"/>
                        <a:t> Choice 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(6 hours)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0" u="none" baseline="0" dirty="0" smtClean="0"/>
                        <a:t>Subjects: Contracts, Constitutional Law, Criminal Law &amp; Procedure, Evidence, Real Property, Torts, and Civil Procedure</a:t>
                      </a:r>
                      <a:endParaRPr lang="en-US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5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UBE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MEE (6 essays, 3 hours)</a:t>
            </a:r>
          </a:p>
          <a:p>
            <a:pPr lvl="1"/>
            <a:r>
              <a:rPr lang="en-US" dirty="0" smtClean="0"/>
              <a:t>MPT (2 items, 3 hours)</a:t>
            </a:r>
          </a:p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MBE A.M. session (3 hours)</a:t>
            </a:r>
          </a:p>
          <a:p>
            <a:pPr lvl="1"/>
            <a:r>
              <a:rPr lang="en-US" dirty="0" smtClean="0"/>
              <a:t>MBE P.M. session (3 hours)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15" y="1600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8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Everyone’s Doing it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75" y="1417639"/>
            <a:ext cx="6815449" cy="4221162"/>
          </a:xfrm>
        </p:spPr>
      </p:pic>
      <p:sp>
        <p:nvSpPr>
          <p:cNvPr id="5" name="TextBox 4"/>
          <p:cNvSpPr txBox="1"/>
          <p:nvPr/>
        </p:nvSpPr>
        <p:spPr>
          <a:xfrm>
            <a:off x="6629400" y="4572000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shown: </a:t>
            </a:r>
            <a:r>
              <a:rPr lang="en-US" dirty="0" smtClean="0"/>
              <a:t>Virgin </a:t>
            </a:r>
            <a:r>
              <a:rPr lang="en-US" dirty="0" smtClean="0"/>
              <a:t>Islands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724" y="4895165"/>
            <a:ext cx="854952" cy="9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UBE growth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286448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749255724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642549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Jurisdictions Administering the UBE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3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4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1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4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3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95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56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2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Passing Scores vary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260: AL, MN, MO, NM, ND</a:t>
            </a:r>
          </a:p>
          <a:p>
            <a:r>
              <a:rPr lang="en-US" dirty="0" smtClean="0"/>
              <a:t>266: CT, DC, IA, KS, MT, NJ, NY, SC, VI</a:t>
            </a:r>
          </a:p>
          <a:p>
            <a:r>
              <a:rPr lang="en-US" dirty="0" smtClean="0"/>
              <a:t>270: MA, NE, NH, UT, VT, WA, </a:t>
            </a:r>
            <a:r>
              <a:rPr lang="en-US" b="1" dirty="0" smtClean="0"/>
              <a:t>WV</a:t>
            </a:r>
            <a:r>
              <a:rPr lang="en-US" dirty="0" smtClean="0"/>
              <a:t>, WY</a:t>
            </a:r>
          </a:p>
          <a:p>
            <a:r>
              <a:rPr lang="en-US" dirty="0" smtClean="0"/>
              <a:t>272: ID</a:t>
            </a:r>
          </a:p>
          <a:p>
            <a:r>
              <a:rPr lang="en-US" dirty="0" smtClean="0"/>
              <a:t>273: AZ</a:t>
            </a:r>
          </a:p>
          <a:p>
            <a:r>
              <a:rPr lang="en-US" dirty="0" smtClean="0"/>
              <a:t>274: OR</a:t>
            </a:r>
          </a:p>
          <a:p>
            <a:r>
              <a:rPr lang="en-US" dirty="0" smtClean="0"/>
              <a:t>276: CO, ME</a:t>
            </a:r>
          </a:p>
          <a:p>
            <a:r>
              <a:rPr lang="en-US" dirty="0" smtClean="0"/>
              <a:t>280: 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5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to “takers”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• 	Failing </a:t>
            </a:r>
            <a:r>
              <a:rPr lang="en-US" dirty="0"/>
              <a:t>score in one jurisdiction might </a:t>
            </a:r>
            <a:r>
              <a:rPr lang="en-US" dirty="0" smtClean="0"/>
              <a:t>be 	</a:t>
            </a:r>
            <a:r>
              <a:rPr lang="en-US" dirty="0" smtClean="0"/>
              <a:t>a passing score in </a:t>
            </a:r>
            <a:r>
              <a:rPr lang="en-US" dirty="0" smtClean="0"/>
              <a:t>another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•	Increased consistency in tested subjects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•	Reduced cost for taking/preparing for 	exams in multiple jurisdictions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Scores expire!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449762"/>
          </a:xfrm>
        </p:spPr>
        <p:txBody>
          <a:bodyPr>
            <a:normAutofit lnSpcReduction="10000"/>
          </a:bodyPr>
          <a:lstStyle/>
          <a:p>
            <a:r>
              <a:rPr lang="en-US" sz="3400" u="sng" dirty="0" smtClean="0"/>
              <a:t>2 </a:t>
            </a:r>
            <a:r>
              <a:rPr lang="en-US" sz="3400" u="sng" dirty="0" err="1"/>
              <a:t>y</a:t>
            </a:r>
            <a:r>
              <a:rPr lang="en-US" sz="3400" u="sng" dirty="0" err="1" smtClean="0"/>
              <a:t>rs</a:t>
            </a:r>
            <a:r>
              <a:rPr lang="en-US" sz="3400" dirty="0" smtClean="0"/>
              <a:t>: IA, MO, ND, UT</a:t>
            </a:r>
          </a:p>
          <a:p>
            <a:r>
              <a:rPr lang="en-US" sz="3400" u="sng" dirty="0" smtClean="0"/>
              <a:t>25 Months</a:t>
            </a:r>
            <a:r>
              <a:rPr lang="en-US" sz="3400" dirty="0" smtClean="0"/>
              <a:t>: AL</a:t>
            </a:r>
          </a:p>
          <a:p>
            <a:r>
              <a:rPr lang="en-US" sz="3400" u="sng" dirty="0" smtClean="0"/>
              <a:t>3 </a:t>
            </a:r>
            <a:r>
              <a:rPr lang="en-US" sz="3400" u="sng" dirty="0" err="1"/>
              <a:t>y</a:t>
            </a:r>
            <a:r>
              <a:rPr lang="en-US" sz="3400" u="sng" dirty="0" err="1" smtClean="0"/>
              <a:t>rs</a:t>
            </a:r>
            <a:r>
              <a:rPr lang="en-US" sz="3400" dirty="0" smtClean="0"/>
              <a:t>: CO, Ct, KS, ME, MA, MN, MT, NE, NH, NJ, NM, NY, OR, SC, VT, VI, </a:t>
            </a:r>
            <a:r>
              <a:rPr lang="en-US" sz="3400" b="1" dirty="0" smtClean="0"/>
              <a:t>WV</a:t>
            </a:r>
            <a:r>
              <a:rPr lang="en-US" sz="3400" dirty="0" smtClean="0"/>
              <a:t>, WY</a:t>
            </a:r>
          </a:p>
          <a:p>
            <a:r>
              <a:rPr lang="en-US" sz="3400" u="sng" dirty="0" smtClean="0"/>
              <a:t>37 Months</a:t>
            </a:r>
            <a:r>
              <a:rPr lang="en-US" sz="3400" dirty="0" smtClean="0"/>
              <a:t>: ID</a:t>
            </a:r>
          </a:p>
          <a:p>
            <a:r>
              <a:rPr lang="en-US" sz="3400" u="sng" dirty="0" smtClean="0"/>
              <a:t>40 Months</a:t>
            </a:r>
            <a:r>
              <a:rPr lang="en-US" sz="3400" dirty="0" smtClean="0"/>
              <a:t>: WA</a:t>
            </a:r>
          </a:p>
          <a:p>
            <a:r>
              <a:rPr lang="en-US" sz="3400" u="sng" dirty="0" smtClean="0"/>
              <a:t>5 Years</a:t>
            </a:r>
            <a:r>
              <a:rPr lang="en-US" sz="3400" dirty="0" smtClean="0"/>
              <a:t>: AK, AZ, 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59993"/>
      </p:ext>
    </p:extLst>
  </p:cSld>
  <p:clrMapOvr>
    <a:masterClrMapping/>
  </p:clrMapOvr>
</p:sld>
</file>

<file path=ppt/theme/theme1.xml><?xml version="1.0" encoding="utf-8"?>
<a:theme xmlns:a="http://schemas.openxmlformats.org/drawingml/2006/main" name="WVUBrand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501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Times New Roman (Body)</vt:lpstr>
      <vt:lpstr>WVUBrand4x3</vt:lpstr>
      <vt:lpstr>West Virginia Welcomes  The Uniform Bar exam </vt:lpstr>
      <vt:lpstr>What is it?</vt:lpstr>
      <vt:lpstr>UBE test components</vt:lpstr>
      <vt:lpstr>UBE schedule</vt:lpstr>
      <vt:lpstr>Everyone’s Doing it</vt:lpstr>
      <vt:lpstr>UBE growth</vt:lpstr>
      <vt:lpstr>Passing Scores vary</vt:lpstr>
      <vt:lpstr>Benefits to “takers”</vt:lpstr>
      <vt:lpstr>Scores expire!</vt:lpstr>
      <vt:lpstr>To transfer score:</vt:lpstr>
      <vt:lpstr>Jurisdiction-specific law</vt:lpstr>
      <vt:lpstr>Jurisdictions with additional requirements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Heather Spielmaker</cp:lastModifiedBy>
  <cp:revision>122</cp:revision>
  <cp:lastPrinted>2011-03-15T19:57:48Z</cp:lastPrinted>
  <dcterms:created xsi:type="dcterms:W3CDTF">2011-05-31T14:22:48Z</dcterms:created>
  <dcterms:modified xsi:type="dcterms:W3CDTF">2017-06-23T18:24:24Z</dcterms:modified>
  <cp:category/>
</cp:coreProperties>
</file>